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Source Sans Pr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4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6.xml"/><Relationship Id="rId44" Type="http://schemas.openxmlformats.org/officeDocument/2006/relationships/font" Target="fonts/SourceSansPro-regular.fntdata"/><Relationship Id="rId21" Type="http://schemas.openxmlformats.org/officeDocument/2006/relationships/slide" Target="slides/slide15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8.xml"/><Relationship Id="rId46" Type="http://schemas.openxmlformats.org/officeDocument/2006/relationships/font" Target="fonts/SourceSansPro-italic.fntdata"/><Relationship Id="rId23" Type="http://schemas.openxmlformats.org/officeDocument/2006/relationships/slide" Target="slides/slide17.xml"/><Relationship Id="rId45" Type="http://schemas.openxmlformats.org/officeDocument/2006/relationships/font" Target="fonts/SourceSans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SourceSansPr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bold.fntdata"/><Relationship Id="rId14" Type="http://schemas.openxmlformats.org/officeDocument/2006/relationships/slide" Target="slides/slide8.xml"/><Relationship Id="rId36" Type="http://schemas.openxmlformats.org/officeDocument/2006/relationships/font" Target="fonts/Raleway-regular.fntdata"/><Relationship Id="rId17" Type="http://schemas.openxmlformats.org/officeDocument/2006/relationships/slide" Target="slides/slide11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0.xml"/><Relationship Id="rId38" Type="http://schemas.openxmlformats.org/officeDocument/2006/relationships/font" Target="fonts/Raleway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fdbd8dde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fdbd8dde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ca8baef1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ca8baef1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c4dfda9833_0_1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c4dfda9833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c4dfda9833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c4dfda9833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c4dfda9833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c4dfda9833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c4dfda9833_0_7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c4dfda9833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ca8baef1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eca8baef1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c4dfda9833_0_1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c4dfda983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c4dfda9833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c4dfda9833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c4dfda9833_0_7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c4dfda9833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Emmons &amp; McCullough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Score 1-7:</a:t>
            </a:r>
            <a:br>
              <a:rPr lang="en"/>
            </a:br>
            <a:r>
              <a:rPr lang="en" sz="1200">
                <a:solidFill>
                  <a:srgbClr val="212121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____1. I have so much in life for which to be thankful.</a:t>
            </a:r>
            <a:endParaRPr sz="1200">
              <a:solidFill>
                <a:srgbClr val="212121"/>
              </a:solidFill>
              <a:highlight>
                <a:srgbClr val="FFFCF0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200">
                <a:solidFill>
                  <a:srgbClr val="212121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____2. If I had to list everything that I felt grateful for, it would be a very long list.</a:t>
            </a:r>
            <a:endParaRPr sz="1200">
              <a:solidFill>
                <a:srgbClr val="212121"/>
              </a:solidFill>
              <a:highlight>
                <a:srgbClr val="FFFCF0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200">
                <a:solidFill>
                  <a:srgbClr val="212121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____3. When I look at the world, I don't see much for which to be grateful.*</a:t>
            </a:r>
            <a:endParaRPr sz="1200">
              <a:solidFill>
                <a:srgbClr val="212121"/>
              </a:solidFill>
              <a:highlight>
                <a:srgbClr val="FFFCF0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200">
                <a:solidFill>
                  <a:srgbClr val="212121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____4. I am grateful to a wide variety of people.</a:t>
            </a:r>
            <a:endParaRPr sz="1200">
              <a:solidFill>
                <a:srgbClr val="212121"/>
              </a:solidFill>
              <a:highlight>
                <a:srgbClr val="FFFCF0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200">
                <a:solidFill>
                  <a:srgbClr val="212121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____5. As I get older I find myself more able to appreciate the people, events, and situations that have been part of my life history.</a:t>
            </a:r>
            <a:endParaRPr sz="1200">
              <a:solidFill>
                <a:srgbClr val="212121"/>
              </a:solidFill>
              <a:highlight>
                <a:srgbClr val="FFFCF0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200">
                <a:solidFill>
                  <a:srgbClr val="212121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____6. Long amounts of time can go by before I feel grateful to something or someone.</a:t>
            </a:r>
            <a:r>
              <a:rPr lang="en" sz="900">
                <a:solidFill>
                  <a:srgbClr val="212121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*</a:t>
            </a:r>
            <a:endParaRPr sz="900">
              <a:solidFill>
                <a:srgbClr val="212121"/>
              </a:solidFill>
              <a:highlight>
                <a:srgbClr val="FFFCF0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c4dfda9833_0_7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c4dfda9833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Positive Psychology Progress Seligman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c471581754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c47158175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eca8baef1a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eca8baef1a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c4dfda983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c4dfda983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c4dfda9833_0_6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c4dfda9833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c4dfda9833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c4dfda9833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c4dfda9833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c4dfda9833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c4dfda9833_0_8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c4dfda9833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c4dfda9833_0_9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c4dfda9833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Finding balance can help!</a:t>
            </a:r>
            <a:endParaRPr sz="15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Conversations are important!</a:t>
            </a:r>
            <a:endParaRPr sz="15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You can solve hard problems!</a:t>
            </a:r>
            <a:endParaRPr sz="5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c4dfda9833_0_6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c4dfda9833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c4dfda9833_0_4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c4dfda9833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International Center For </a:t>
            </a:r>
            <a:r>
              <a:rPr lang="en"/>
              <a:t>Diseases</a:t>
            </a:r>
            <a:r>
              <a:rPr lang="en"/>
              <a:t> revision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Maslach Burnout Inventory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c4dfda9833_0_1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c4dfda9833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ca8baef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eca8baef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ca8baef1a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eca8baef1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5125" lvl="0" marL="838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Raleway"/>
              <a:buChar char="●"/>
            </a:pPr>
            <a:r>
              <a:rPr lang="en" sz="2700">
                <a:solidFill>
                  <a:schemeClr val="dk1"/>
                </a:solidFill>
                <a:highlight>
                  <a:srgbClr val="EDEBE9"/>
                </a:highlight>
                <a:latin typeface="Raleway"/>
                <a:ea typeface="Raleway"/>
                <a:cs typeface="Raleway"/>
                <a:sym typeface="Raleway"/>
              </a:rPr>
              <a:t>On the nose​</a:t>
            </a:r>
            <a:endParaRPr sz="2700">
              <a:solidFill>
                <a:schemeClr val="dk1"/>
              </a:solidFill>
              <a:highlight>
                <a:srgbClr val="EDEBE9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DEBE9"/>
                </a:highlight>
                <a:latin typeface="Raleway"/>
                <a:ea typeface="Raleway"/>
                <a:cs typeface="Raleway"/>
                <a:sym typeface="Raleway"/>
              </a:rPr>
              <a:t>Aromas of banana, coconut cream pie, and toffeed nuts​</a:t>
            </a:r>
            <a:endParaRPr sz="1600">
              <a:solidFill>
                <a:schemeClr val="dk1"/>
              </a:solidFill>
              <a:highlight>
                <a:srgbClr val="EDEBE9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65125" lvl="0" marL="838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Raleway"/>
              <a:buChar char="●"/>
            </a:pPr>
            <a:r>
              <a:rPr lang="en" sz="2700">
                <a:solidFill>
                  <a:schemeClr val="dk1"/>
                </a:solidFill>
                <a:highlight>
                  <a:srgbClr val="EDEBE9"/>
                </a:highlight>
                <a:latin typeface="Raleway"/>
                <a:ea typeface="Raleway"/>
                <a:cs typeface="Raleway"/>
                <a:sym typeface="Raleway"/>
              </a:rPr>
              <a:t>Initial taste​</a:t>
            </a:r>
            <a:endParaRPr sz="2700">
              <a:solidFill>
                <a:schemeClr val="dk1"/>
              </a:solidFill>
              <a:highlight>
                <a:srgbClr val="EDEBE9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chemeClr val="dk1"/>
                </a:solidFill>
                <a:highlight>
                  <a:srgbClr val="EDEBE9"/>
                </a:highlight>
                <a:latin typeface="Raleway"/>
                <a:ea typeface="Raleway"/>
                <a:cs typeface="Raleway"/>
                <a:sym typeface="Raleway"/>
              </a:rPr>
              <a:t>Supple, fruity, medium-to-full body​</a:t>
            </a:r>
            <a:endParaRPr sz="1450">
              <a:solidFill>
                <a:schemeClr val="dk1"/>
              </a:solidFill>
              <a:highlight>
                <a:srgbClr val="EDEBE9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65125" lvl="0" marL="838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Raleway"/>
              <a:buChar char="●"/>
            </a:pPr>
            <a:r>
              <a:rPr lang="en" sz="2700">
                <a:solidFill>
                  <a:schemeClr val="dk1"/>
                </a:solidFill>
                <a:highlight>
                  <a:srgbClr val="EDEBE9"/>
                </a:highlight>
                <a:latin typeface="Raleway"/>
                <a:ea typeface="Raleway"/>
                <a:cs typeface="Raleway"/>
                <a:sym typeface="Raleway"/>
              </a:rPr>
              <a:t>Finish​</a:t>
            </a:r>
            <a:endParaRPr sz="2700">
              <a:solidFill>
                <a:schemeClr val="dk1"/>
              </a:solidFill>
              <a:highlight>
                <a:srgbClr val="EDEBE9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chemeClr val="dk1"/>
                </a:solidFill>
                <a:highlight>
                  <a:srgbClr val="EDEBE9"/>
                </a:highlight>
                <a:latin typeface="Raleway"/>
                <a:ea typeface="Raleway"/>
                <a:cs typeface="Raleway"/>
                <a:sym typeface="Raleway"/>
              </a:rPr>
              <a:t>Sweet cream, dried fruit, honeyed whole nut, and baking spices finish​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ca8baef1a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eca8baef1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Dialogical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eca8baef1a_0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eca8baef1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21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99" name="Google Shape;99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0" name="Google Shape;100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3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23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nature.com/articles/s41598-019-44097-3" TargetMode="External"/><Relationship Id="rId4" Type="http://schemas.openxmlformats.org/officeDocument/2006/relationships/hyperlink" Target="https://www.coursera.org/learn/the-science-of-well-being" TargetMode="External"/><Relationship Id="rId11" Type="http://schemas.openxmlformats.org/officeDocument/2006/relationships/image" Target="../media/image21.png"/><Relationship Id="rId10" Type="http://schemas.openxmlformats.org/officeDocument/2006/relationships/image" Target="../media/image25.jpg"/><Relationship Id="rId12" Type="http://schemas.openxmlformats.org/officeDocument/2006/relationships/image" Target="../media/image26.png"/><Relationship Id="rId9" Type="http://schemas.openxmlformats.org/officeDocument/2006/relationships/image" Target="../media/image31.jpg"/><Relationship Id="rId5" Type="http://schemas.openxmlformats.org/officeDocument/2006/relationships/hyperlink" Target="https://www.youtube.com/watch?v=NVGuFdX5guE" TargetMode="External"/><Relationship Id="rId6" Type="http://schemas.openxmlformats.org/officeDocument/2006/relationships/hyperlink" Target="https://www.youtube.com/watch?v=WPPPFqsECz0" TargetMode="External"/><Relationship Id="rId7" Type="http://schemas.openxmlformats.org/officeDocument/2006/relationships/hyperlink" Target="https://motivationalinterviewing.org/sites/default/files/valuescardsort_0.pdf" TargetMode="External"/><Relationship Id="rId8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ctrTitle"/>
          </p:nvPr>
        </p:nvSpPr>
        <p:spPr>
          <a:xfrm>
            <a:off x="374025" y="737650"/>
            <a:ext cx="8520600" cy="86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Burnout</a:t>
            </a:r>
            <a:endParaRPr/>
          </a:p>
        </p:txBody>
      </p:sp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374025" y="1440200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Distilled Conversation</a:t>
            </a:r>
            <a:endParaRPr/>
          </a:p>
        </p:txBody>
      </p:sp>
      <p:pic>
        <p:nvPicPr>
          <p:cNvPr id="118" name="Google Shape;1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499" y="2871200"/>
            <a:ext cx="6580775" cy="20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D9D2E9"/>
                </a:solidFill>
              </a:rPr>
              <a:t>TOOL</a:t>
            </a:r>
            <a:r>
              <a:rPr lang="en">
                <a:solidFill>
                  <a:srgbClr val="D9D2E9"/>
                </a:solidFill>
              </a:rPr>
              <a:t>:</a:t>
            </a:r>
            <a:endParaRPr>
              <a:solidFill>
                <a:srgbClr val="D9D2E9"/>
              </a:solidFill>
            </a:endParaRPr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D9D2E9"/>
                </a:solidFill>
              </a:rPr>
              <a:t>Carding</a:t>
            </a:r>
            <a:endParaRPr>
              <a:solidFill>
                <a:srgbClr val="D9D2E9"/>
              </a:solidFill>
            </a:endParaRPr>
          </a:p>
        </p:txBody>
      </p:sp>
      <p:sp>
        <p:nvSpPr>
          <p:cNvPr id="206" name="Google Shape;206;p34"/>
          <p:cNvSpPr txBox="1"/>
          <p:nvPr/>
        </p:nvSpPr>
        <p:spPr>
          <a:xfrm>
            <a:off x="3272425" y="3389400"/>
            <a:ext cx="587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Label it! What are you feeling? What do you want to be feeling?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550" y="520975"/>
            <a:ext cx="4436802" cy="23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Expectations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3" name="Google Shape;213;p3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exercise in resonance </a:t>
            </a:r>
            <a:endParaRPr sz="2400"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387" y="1455878"/>
            <a:ext cx="3973099" cy="22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BUG:</a:t>
            </a:r>
            <a:endParaRPr/>
          </a:p>
        </p:txBody>
      </p:sp>
      <p:sp>
        <p:nvSpPr>
          <p:cNvPr id="220" name="Google Shape;220;p36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try to make changes,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 keeps getting in the way</a:t>
            </a:r>
            <a:endParaRPr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500" y="1543050"/>
            <a:ext cx="34290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ctrTitle"/>
          </p:nvPr>
        </p:nvSpPr>
        <p:spPr>
          <a:xfrm>
            <a:off x="374025" y="737650"/>
            <a:ext cx="8520600" cy="86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Themes</a:t>
            </a:r>
            <a:endParaRPr/>
          </a:p>
        </p:txBody>
      </p:sp>
      <p:sp>
        <p:nvSpPr>
          <p:cNvPr id="227" name="Google Shape;227;p37"/>
          <p:cNvSpPr txBox="1"/>
          <p:nvPr>
            <p:ph idx="1" type="subTitle"/>
          </p:nvPr>
        </p:nvSpPr>
        <p:spPr>
          <a:xfrm>
            <a:off x="374025" y="1440200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Burnout</a:t>
            </a:r>
            <a:endParaRPr/>
          </a:p>
        </p:txBody>
      </p:sp>
      <p:sp>
        <p:nvSpPr>
          <p:cNvPr id="228" name="Google Shape;228;p37"/>
          <p:cNvSpPr txBox="1"/>
          <p:nvPr/>
        </p:nvSpPr>
        <p:spPr>
          <a:xfrm>
            <a:off x="374025" y="3128175"/>
            <a:ext cx="3908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2000"/>
              <a:buFont typeface="Raleway"/>
              <a:buChar char="●"/>
            </a:pPr>
            <a:r>
              <a:rPr lang="en" sz="2000">
                <a:solidFill>
                  <a:srgbClr val="D9D2E9"/>
                </a:solidFill>
                <a:latin typeface="Raleway"/>
                <a:ea typeface="Raleway"/>
                <a:cs typeface="Raleway"/>
                <a:sym typeface="Raleway"/>
              </a:rPr>
              <a:t>Good for grace</a:t>
            </a:r>
            <a:endParaRPr sz="2000">
              <a:solidFill>
                <a:srgbClr val="D9D2E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2000"/>
              <a:buFont typeface="Raleway"/>
              <a:buChar char="●"/>
            </a:pPr>
            <a:r>
              <a:rPr lang="en" sz="2000">
                <a:solidFill>
                  <a:srgbClr val="D9D2E9"/>
                </a:solidFill>
                <a:latin typeface="Raleway"/>
                <a:ea typeface="Raleway"/>
                <a:cs typeface="Raleway"/>
                <a:sym typeface="Raleway"/>
              </a:rPr>
              <a:t>Good for life change</a:t>
            </a:r>
            <a:endParaRPr sz="2000">
              <a:solidFill>
                <a:srgbClr val="D9D2E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2000"/>
              <a:buFont typeface="Raleway"/>
              <a:buChar char="●"/>
            </a:pPr>
            <a:r>
              <a:rPr lang="en" sz="2000">
                <a:solidFill>
                  <a:srgbClr val="D9D2E9"/>
                </a:solidFill>
                <a:latin typeface="Raleway"/>
                <a:ea typeface="Raleway"/>
                <a:cs typeface="Raleway"/>
                <a:sym typeface="Raleway"/>
              </a:rPr>
              <a:t>Good for growth</a:t>
            </a:r>
            <a:endParaRPr sz="2000">
              <a:solidFill>
                <a:srgbClr val="D9D2E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850" y="1514300"/>
            <a:ext cx="4556776" cy="2114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447400" y="539075"/>
            <a:ext cx="8222100" cy="617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Theming</a:t>
            </a:r>
            <a:endParaRPr/>
          </a:p>
        </p:txBody>
      </p:sp>
      <p:sp>
        <p:nvSpPr>
          <p:cNvPr id="235" name="Google Shape;235;p38"/>
          <p:cNvSpPr txBox="1"/>
          <p:nvPr/>
        </p:nvSpPr>
        <p:spPr>
          <a:xfrm>
            <a:off x="447400" y="1956150"/>
            <a:ext cx="25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Intentionally Vague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8"/>
          <p:cNvSpPr txBox="1"/>
          <p:nvPr/>
        </p:nvSpPr>
        <p:spPr>
          <a:xfrm>
            <a:off x="447400" y="2643275"/>
            <a:ext cx="25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Trendline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38"/>
          <p:cNvSpPr txBox="1"/>
          <p:nvPr/>
        </p:nvSpPr>
        <p:spPr>
          <a:xfrm>
            <a:off x="447400" y="3330400"/>
            <a:ext cx="25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Winter of Balance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4295775"/>
            <a:ext cx="2419443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 txBox="1"/>
          <p:nvPr/>
        </p:nvSpPr>
        <p:spPr>
          <a:xfrm>
            <a:off x="5507200" y="3730600"/>
            <a:ext cx="31623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Resonance (Oxford Dictionary)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reinforcement or prolongation of sound by reflection from a surface or by the synchronous vibration of a neighboring object.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3500" y="1354575"/>
            <a:ext cx="1603350" cy="160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D9D2E9"/>
                </a:solidFill>
              </a:rPr>
              <a:t>TOOL</a:t>
            </a:r>
            <a:r>
              <a:rPr lang="en">
                <a:solidFill>
                  <a:srgbClr val="D9D2E9"/>
                </a:solidFill>
              </a:rPr>
              <a:t>:</a:t>
            </a:r>
            <a:endParaRPr>
              <a:solidFill>
                <a:srgbClr val="D9D2E9"/>
              </a:solidFill>
            </a:endParaRPr>
          </a:p>
        </p:txBody>
      </p:sp>
      <p:sp>
        <p:nvSpPr>
          <p:cNvPr id="246" name="Google Shape;246;p3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D9D2E9"/>
                </a:solidFill>
              </a:rPr>
              <a:t>Estimations</a:t>
            </a:r>
            <a:endParaRPr>
              <a:solidFill>
                <a:srgbClr val="D9D2E9"/>
              </a:solidFill>
            </a:endParaRPr>
          </a:p>
        </p:txBody>
      </p:sp>
      <p:sp>
        <p:nvSpPr>
          <p:cNvPr id="247" name="Google Shape;247;p39"/>
          <p:cNvSpPr txBox="1"/>
          <p:nvPr/>
        </p:nvSpPr>
        <p:spPr>
          <a:xfrm>
            <a:off x="3272425" y="3389400"/>
            <a:ext cx="587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Give flexibility in your guesses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" name="Google Shape;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600" y="535800"/>
            <a:ext cx="3393250" cy="20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Energy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4" name="Google Shape;254;p40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Collect and protect </a:t>
            </a:r>
            <a:endParaRPr sz="2400"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724" y="1460263"/>
            <a:ext cx="4445949" cy="22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BUG:</a:t>
            </a:r>
            <a:endParaRPr/>
          </a:p>
        </p:txBody>
      </p:sp>
      <p:sp>
        <p:nvSpPr>
          <p:cNvPr id="261" name="Google Shape;261;p4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world sucks, why bother</a:t>
            </a:r>
            <a:endParaRPr/>
          </a:p>
        </p:txBody>
      </p:sp>
      <p:pic>
        <p:nvPicPr>
          <p:cNvPr id="262" name="Google Shape;2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325" y="395651"/>
            <a:ext cx="3292251" cy="21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title"/>
          </p:nvPr>
        </p:nvSpPr>
        <p:spPr>
          <a:xfrm>
            <a:off x="447400" y="539075"/>
            <a:ext cx="8222100" cy="617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Gratitude</a:t>
            </a:r>
            <a:endParaRPr/>
          </a:p>
        </p:txBody>
      </p:sp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" y="1388100"/>
            <a:ext cx="4032775" cy="270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2"/>
          <p:cNvSpPr txBox="1"/>
          <p:nvPr/>
        </p:nvSpPr>
        <p:spPr>
          <a:xfrm>
            <a:off x="4446075" y="2022100"/>
            <a:ext cx="45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Think of 5 things you’re grateful for.  Write them down.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" name="Google Shape;27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474" y="4163875"/>
            <a:ext cx="40327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6075" y="2479600"/>
            <a:ext cx="3970734" cy="2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>
            <p:ph type="title"/>
          </p:nvPr>
        </p:nvSpPr>
        <p:spPr>
          <a:xfrm>
            <a:off x="447400" y="539075"/>
            <a:ext cx="8222100" cy="617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Gratitude</a:t>
            </a:r>
            <a:endParaRPr/>
          </a:p>
        </p:txBody>
      </p:sp>
      <p:pic>
        <p:nvPicPr>
          <p:cNvPr id="277" name="Google Shape;2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" y="1388100"/>
            <a:ext cx="4032775" cy="270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3"/>
          <p:cNvSpPr txBox="1"/>
          <p:nvPr/>
        </p:nvSpPr>
        <p:spPr>
          <a:xfrm>
            <a:off x="4446075" y="2022100"/>
            <a:ext cx="45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Write &amp; deliver a note of gratitude to someone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Google Shape;27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71750"/>
            <a:ext cx="2808086" cy="2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474" y="4163875"/>
            <a:ext cx="4032775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Note</a:t>
            </a:r>
            <a:endParaRPr/>
          </a:p>
        </p:txBody>
      </p:sp>
      <p:sp>
        <p:nvSpPr>
          <p:cNvPr id="124" name="Google Shape;124;p26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 am not a therapist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D9D2E9"/>
                </a:solidFill>
              </a:rPr>
              <a:t>TOOL</a:t>
            </a:r>
            <a:r>
              <a:rPr lang="en">
                <a:solidFill>
                  <a:srgbClr val="D9D2E9"/>
                </a:solidFill>
              </a:rPr>
              <a:t>:</a:t>
            </a:r>
            <a:endParaRPr>
              <a:solidFill>
                <a:srgbClr val="D9D2E9"/>
              </a:solidFill>
            </a:endParaRPr>
          </a:p>
        </p:txBody>
      </p:sp>
      <p:sp>
        <p:nvSpPr>
          <p:cNvPr id="286" name="Google Shape;286;p4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D9D2E9"/>
                </a:solidFill>
              </a:rPr>
              <a:t>Pairing</a:t>
            </a:r>
            <a:endParaRPr sz="2100">
              <a:solidFill>
                <a:srgbClr val="D9D2E9"/>
              </a:solidFill>
            </a:endParaRPr>
          </a:p>
        </p:txBody>
      </p:sp>
      <p:sp>
        <p:nvSpPr>
          <p:cNvPr id="287" name="Google Shape;287;p44"/>
          <p:cNvSpPr txBox="1"/>
          <p:nvPr/>
        </p:nvSpPr>
        <p:spPr>
          <a:xfrm>
            <a:off x="3272425" y="3389400"/>
            <a:ext cx="587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Have someone(s) to challenge and refine your perspective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950" y="357800"/>
            <a:ext cx="1500525" cy="225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ctrTitle"/>
          </p:nvPr>
        </p:nvSpPr>
        <p:spPr>
          <a:xfrm>
            <a:off x="374025" y="737650"/>
            <a:ext cx="8520600" cy="86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Definition</a:t>
            </a:r>
            <a:endParaRPr/>
          </a:p>
        </p:txBody>
      </p:sp>
      <p:sp>
        <p:nvSpPr>
          <p:cNvPr id="294" name="Google Shape;294;p45"/>
          <p:cNvSpPr txBox="1"/>
          <p:nvPr>
            <p:ph idx="1" type="subTitle"/>
          </p:nvPr>
        </p:nvSpPr>
        <p:spPr>
          <a:xfrm>
            <a:off x="374025" y="1440200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Burnout</a:t>
            </a:r>
            <a:endParaRPr/>
          </a:p>
        </p:txBody>
      </p:sp>
      <p:sp>
        <p:nvSpPr>
          <p:cNvPr id="295" name="Google Shape;295;p45"/>
          <p:cNvSpPr txBox="1"/>
          <p:nvPr/>
        </p:nvSpPr>
        <p:spPr>
          <a:xfrm>
            <a:off x="374025" y="3724875"/>
            <a:ext cx="78381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9D2E9"/>
                </a:solidFill>
                <a:latin typeface="Roboto"/>
                <a:ea typeface="Roboto"/>
                <a:cs typeface="Roboto"/>
                <a:sym typeface="Roboto"/>
              </a:rPr>
              <a:t>The imbalance of Expectations, Environment, and Energy </a:t>
            </a:r>
            <a:endParaRPr sz="1800">
              <a:solidFill>
                <a:srgbClr val="D9D2E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“What Can We Do?”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46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John Oliver</a:t>
            </a:r>
            <a:endParaRPr sz="2400"/>
          </a:p>
        </p:txBody>
      </p:sp>
      <p:pic>
        <p:nvPicPr>
          <p:cNvPr id="302" name="Google Shape;3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3463350"/>
            <a:ext cx="1260099" cy="168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>
            <p:ph type="ctrTitle"/>
          </p:nvPr>
        </p:nvSpPr>
        <p:spPr>
          <a:xfrm>
            <a:off x="374025" y="737650"/>
            <a:ext cx="8520600" cy="86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watch out for</a:t>
            </a:r>
            <a:endParaRPr/>
          </a:p>
        </p:txBody>
      </p:sp>
      <p:sp>
        <p:nvSpPr>
          <p:cNvPr id="308" name="Google Shape;308;p47"/>
          <p:cNvSpPr txBox="1"/>
          <p:nvPr>
            <p:ph idx="1" type="subTitle"/>
          </p:nvPr>
        </p:nvSpPr>
        <p:spPr>
          <a:xfrm>
            <a:off x="374025" y="1440200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Burnout</a:t>
            </a:r>
            <a:endParaRPr/>
          </a:p>
        </p:txBody>
      </p:sp>
      <p:sp>
        <p:nvSpPr>
          <p:cNvPr id="309" name="Google Shape;309;p47"/>
          <p:cNvSpPr txBox="1"/>
          <p:nvPr/>
        </p:nvSpPr>
        <p:spPr>
          <a:xfrm>
            <a:off x="374025" y="3128175"/>
            <a:ext cx="390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2000"/>
              <a:buFont typeface="Raleway"/>
              <a:buChar char="●"/>
            </a:pPr>
            <a:r>
              <a:rPr lang="en" sz="2000">
                <a:solidFill>
                  <a:srgbClr val="D9D2E9"/>
                </a:solidFill>
                <a:latin typeface="Raleway"/>
                <a:ea typeface="Raleway"/>
                <a:cs typeface="Raleway"/>
                <a:sym typeface="Raleway"/>
              </a:rPr>
              <a:t>Sunk Cost Fallacy</a:t>
            </a:r>
            <a:endParaRPr sz="2000">
              <a:solidFill>
                <a:srgbClr val="D9D2E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0" name="Google Shape;3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750" y="1779975"/>
            <a:ext cx="3406410" cy="253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>
            <p:ph type="ctrTitle"/>
          </p:nvPr>
        </p:nvSpPr>
        <p:spPr>
          <a:xfrm>
            <a:off x="374025" y="737650"/>
            <a:ext cx="8520600" cy="86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build</a:t>
            </a:r>
            <a:endParaRPr/>
          </a:p>
        </p:txBody>
      </p:sp>
      <p:sp>
        <p:nvSpPr>
          <p:cNvPr id="316" name="Google Shape;316;p48"/>
          <p:cNvSpPr txBox="1"/>
          <p:nvPr>
            <p:ph idx="1" type="subTitle"/>
          </p:nvPr>
        </p:nvSpPr>
        <p:spPr>
          <a:xfrm>
            <a:off x="374025" y="1440200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Burnout</a:t>
            </a:r>
            <a:endParaRPr/>
          </a:p>
        </p:txBody>
      </p:sp>
      <p:sp>
        <p:nvSpPr>
          <p:cNvPr id="317" name="Google Shape;317;p48"/>
          <p:cNvSpPr txBox="1"/>
          <p:nvPr/>
        </p:nvSpPr>
        <p:spPr>
          <a:xfrm>
            <a:off x="374025" y="3128175"/>
            <a:ext cx="390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2000"/>
              <a:buFont typeface="Raleway"/>
              <a:buChar char="●"/>
            </a:pPr>
            <a:r>
              <a:rPr lang="en" sz="2000">
                <a:solidFill>
                  <a:srgbClr val="D9D2E9"/>
                </a:solidFill>
                <a:latin typeface="Raleway"/>
                <a:ea typeface="Raleway"/>
                <a:cs typeface="Raleway"/>
                <a:sym typeface="Raleway"/>
              </a:rPr>
              <a:t>Myelin</a:t>
            </a:r>
            <a:endParaRPr sz="2000">
              <a:solidFill>
                <a:srgbClr val="D9D2E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8" name="Google Shape;31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925" y="601950"/>
            <a:ext cx="4466696" cy="25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7052" y="3577850"/>
            <a:ext cx="992183" cy="14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Start Debugging!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/>
          <p:nvPr/>
        </p:nvSpPr>
        <p:spPr>
          <a:xfrm>
            <a:off x="3567901" y="547787"/>
            <a:ext cx="1983300" cy="966600"/>
          </a:xfrm>
          <a:prstGeom prst="rect">
            <a:avLst/>
          </a:prstGeom>
          <a:solidFill>
            <a:srgbClr val="6AA84F"/>
          </a:solidFill>
          <a:ln cap="flat" cmpd="sng" w="12700">
            <a:solidFill>
              <a:srgbClr val="274E1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D9EAD3"/>
                </a:solidFill>
                <a:latin typeface="Arial"/>
                <a:ea typeface="Arial"/>
                <a:cs typeface="Arial"/>
                <a:sym typeface="Arial"/>
              </a:rPr>
              <a:t>Expectations</a:t>
            </a:r>
            <a:endParaRPr>
              <a:solidFill>
                <a:srgbClr val="D9EAD3"/>
              </a:solidFill>
            </a:endParaRPr>
          </a:p>
        </p:txBody>
      </p:sp>
      <p:sp>
        <p:nvSpPr>
          <p:cNvPr id="330" name="Google Shape;330;p50"/>
          <p:cNvSpPr/>
          <p:nvPr/>
        </p:nvSpPr>
        <p:spPr>
          <a:xfrm>
            <a:off x="3567901" y="3652201"/>
            <a:ext cx="2008200" cy="943500"/>
          </a:xfrm>
          <a:prstGeom prst="rect">
            <a:avLst/>
          </a:prstGeom>
          <a:solidFill>
            <a:srgbClr val="A64D79"/>
          </a:solidFill>
          <a:ln cap="flat" cmpd="sng" w="12700">
            <a:solidFill>
              <a:srgbClr val="351C7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D1DC"/>
                </a:solidFill>
              </a:rPr>
              <a:t>Environment</a:t>
            </a:r>
            <a:endParaRPr>
              <a:solidFill>
                <a:srgbClr val="EAD1DC"/>
              </a:solidFill>
            </a:endParaRPr>
          </a:p>
        </p:txBody>
      </p:sp>
      <p:sp>
        <p:nvSpPr>
          <p:cNvPr id="331" name="Google Shape;331;p50"/>
          <p:cNvSpPr/>
          <p:nvPr/>
        </p:nvSpPr>
        <p:spPr>
          <a:xfrm>
            <a:off x="4106509" y="1224356"/>
            <a:ext cx="912300" cy="27543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12700">
            <a:solidFill>
              <a:srgbClr val="351C7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8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n</a:t>
            </a:r>
            <a:endParaRPr b="0" i="0" sz="18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e</a:t>
            </a:r>
            <a:endParaRPr b="0" i="0" sz="18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r</a:t>
            </a:r>
            <a:endParaRPr b="0" i="0" sz="18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g</a:t>
            </a:r>
            <a:endParaRPr b="0" i="0" sz="18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y</a:t>
            </a:r>
            <a:endParaRPr sz="1800">
              <a:solidFill>
                <a:srgbClr val="FFF2CC"/>
              </a:solidFill>
            </a:endParaRPr>
          </a:p>
        </p:txBody>
      </p:sp>
      <p:sp>
        <p:nvSpPr>
          <p:cNvPr id="332" name="Google Shape;332;p50"/>
          <p:cNvSpPr/>
          <p:nvPr/>
        </p:nvSpPr>
        <p:spPr>
          <a:xfrm>
            <a:off x="411625" y="3608900"/>
            <a:ext cx="1983300" cy="535200"/>
          </a:xfrm>
          <a:prstGeom prst="rect">
            <a:avLst/>
          </a:prstGeom>
          <a:solidFill>
            <a:srgbClr val="A64D79"/>
          </a:solidFill>
          <a:ln cap="flat" cmpd="sng" w="12700">
            <a:solidFill>
              <a:srgbClr val="741B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D1DC"/>
                </a:solidFill>
              </a:rPr>
              <a:t>Language</a:t>
            </a:r>
            <a:endParaRPr>
              <a:solidFill>
                <a:srgbClr val="EAD1DC"/>
              </a:solidFill>
            </a:endParaRPr>
          </a:p>
        </p:txBody>
      </p:sp>
      <p:sp>
        <p:nvSpPr>
          <p:cNvPr id="333" name="Google Shape;333;p50"/>
          <p:cNvSpPr/>
          <p:nvPr/>
        </p:nvSpPr>
        <p:spPr>
          <a:xfrm>
            <a:off x="1141325" y="2304162"/>
            <a:ext cx="1983300" cy="535200"/>
          </a:xfrm>
          <a:prstGeom prst="rect">
            <a:avLst/>
          </a:prstGeom>
          <a:solidFill>
            <a:srgbClr val="E69138"/>
          </a:solidFill>
          <a:ln cap="flat" cmpd="sng" w="12700">
            <a:solidFill>
              <a:srgbClr val="B45F0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CE5CD"/>
                </a:solidFill>
              </a:rPr>
              <a:t>Gratitude</a:t>
            </a:r>
            <a:endParaRPr>
              <a:solidFill>
                <a:srgbClr val="FCE5CD"/>
              </a:solidFill>
            </a:endParaRPr>
          </a:p>
        </p:txBody>
      </p:sp>
      <p:sp>
        <p:nvSpPr>
          <p:cNvPr id="334" name="Google Shape;334;p50"/>
          <p:cNvSpPr/>
          <p:nvPr/>
        </p:nvSpPr>
        <p:spPr>
          <a:xfrm>
            <a:off x="411625" y="999412"/>
            <a:ext cx="1983300" cy="535200"/>
          </a:xfrm>
          <a:prstGeom prst="rect">
            <a:avLst/>
          </a:prstGeom>
          <a:solidFill>
            <a:srgbClr val="6AA84F"/>
          </a:solidFill>
          <a:ln cap="flat" cmpd="sng" w="12700">
            <a:solidFill>
              <a:srgbClr val="3876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EAD3"/>
                </a:solidFill>
              </a:rPr>
              <a:t>Themes</a:t>
            </a:r>
            <a:endParaRPr>
              <a:solidFill>
                <a:srgbClr val="D9EAD3"/>
              </a:solidFill>
            </a:endParaRPr>
          </a:p>
        </p:txBody>
      </p:sp>
      <p:sp>
        <p:nvSpPr>
          <p:cNvPr id="335" name="Google Shape;335;p50"/>
          <p:cNvSpPr/>
          <p:nvPr/>
        </p:nvSpPr>
        <p:spPr>
          <a:xfrm>
            <a:off x="6749075" y="3608900"/>
            <a:ext cx="1983300" cy="535200"/>
          </a:xfrm>
          <a:prstGeom prst="rect">
            <a:avLst/>
          </a:prstGeom>
          <a:solidFill>
            <a:srgbClr val="A64D79"/>
          </a:solidFill>
          <a:ln cap="flat" cmpd="sng" w="12700">
            <a:solidFill>
              <a:srgbClr val="741B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D1DC"/>
                </a:solidFill>
              </a:rPr>
              <a:t>Carding</a:t>
            </a:r>
            <a:endParaRPr>
              <a:solidFill>
                <a:srgbClr val="EAD1DC"/>
              </a:solidFill>
            </a:endParaRPr>
          </a:p>
        </p:txBody>
      </p:sp>
      <p:sp>
        <p:nvSpPr>
          <p:cNvPr id="336" name="Google Shape;336;p50"/>
          <p:cNvSpPr/>
          <p:nvPr/>
        </p:nvSpPr>
        <p:spPr>
          <a:xfrm>
            <a:off x="6000675" y="2304150"/>
            <a:ext cx="1983300" cy="535200"/>
          </a:xfrm>
          <a:prstGeom prst="rect">
            <a:avLst/>
          </a:prstGeom>
          <a:solidFill>
            <a:srgbClr val="E69138"/>
          </a:solidFill>
          <a:ln cap="flat" cmpd="sng" w="12700">
            <a:solidFill>
              <a:srgbClr val="B45F0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CE5CD"/>
                </a:solidFill>
              </a:rPr>
              <a:t>Pairing</a:t>
            </a:r>
            <a:endParaRPr>
              <a:solidFill>
                <a:srgbClr val="FCE5CD"/>
              </a:solidFill>
            </a:endParaRPr>
          </a:p>
        </p:txBody>
      </p:sp>
      <p:sp>
        <p:nvSpPr>
          <p:cNvPr id="337" name="Google Shape;337;p50"/>
          <p:cNvSpPr/>
          <p:nvPr/>
        </p:nvSpPr>
        <p:spPr>
          <a:xfrm>
            <a:off x="6724163" y="999412"/>
            <a:ext cx="1983300" cy="535200"/>
          </a:xfrm>
          <a:prstGeom prst="rect">
            <a:avLst/>
          </a:prstGeom>
          <a:solidFill>
            <a:srgbClr val="6AA84F"/>
          </a:solidFill>
          <a:ln cap="flat" cmpd="sng" w="12700">
            <a:solidFill>
              <a:srgbClr val="3876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EAD3"/>
                </a:solidFill>
              </a:rPr>
              <a:t>Estimations</a:t>
            </a:r>
            <a:endParaRPr>
              <a:solidFill>
                <a:srgbClr val="D9EAD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remember:</a:t>
            </a:r>
            <a:endParaRPr sz="4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Burnout’s hard</a:t>
            </a:r>
            <a:endParaRPr/>
          </a:p>
        </p:txBody>
      </p:sp>
      <p:sp>
        <p:nvSpPr>
          <p:cNvPr id="348" name="Google Shape;348;p52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Keep the conversation going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49" name="Google Shape;349;p52"/>
          <p:cNvSpPr/>
          <p:nvPr/>
        </p:nvSpPr>
        <p:spPr>
          <a:xfrm>
            <a:off x="6013351" y="547787"/>
            <a:ext cx="1983300" cy="966600"/>
          </a:xfrm>
          <a:prstGeom prst="rect">
            <a:avLst/>
          </a:prstGeom>
          <a:solidFill>
            <a:srgbClr val="6AA84F"/>
          </a:solidFill>
          <a:ln cap="flat" cmpd="sng" w="12700">
            <a:solidFill>
              <a:srgbClr val="0B539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D9EAD3"/>
                </a:solidFill>
                <a:latin typeface="Arial"/>
                <a:ea typeface="Arial"/>
                <a:cs typeface="Arial"/>
                <a:sym typeface="Arial"/>
              </a:rPr>
              <a:t>Expectations</a:t>
            </a:r>
            <a:endParaRPr>
              <a:solidFill>
                <a:srgbClr val="D9EAD3"/>
              </a:solidFill>
            </a:endParaRPr>
          </a:p>
        </p:txBody>
      </p:sp>
      <p:sp>
        <p:nvSpPr>
          <p:cNvPr id="350" name="Google Shape;350;p52"/>
          <p:cNvSpPr/>
          <p:nvPr/>
        </p:nvSpPr>
        <p:spPr>
          <a:xfrm>
            <a:off x="6013351" y="3652201"/>
            <a:ext cx="2008200" cy="943500"/>
          </a:xfrm>
          <a:prstGeom prst="rect">
            <a:avLst/>
          </a:prstGeom>
          <a:solidFill>
            <a:srgbClr val="A64D79"/>
          </a:solidFill>
          <a:ln cap="flat" cmpd="sng" w="12700">
            <a:solidFill>
              <a:srgbClr val="351C7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D1DC"/>
                </a:solidFill>
              </a:rPr>
              <a:t>Environment</a:t>
            </a:r>
            <a:endParaRPr>
              <a:solidFill>
                <a:srgbClr val="EAD1DC"/>
              </a:solidFill>
            </a:endParaRPr>
          </a:p>
        </p:txBody>
      </p:sp>
      <p:sp>
        <p:nvSpPr>
          <p:cNvPr id="351" name="Google Shape;351;p52"/>
          <p:cNvSpPr/>
          <p:nvPr/>
        </p:nvSpPr>
        <p:spPr>
          <a:xfrm>
            <a:off x="6551959" y="1224356"/>
            <a:ext cx="912300" cy="27543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12700">
            <a:solidFill>
              <a:srgbClr val="351C7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8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n</a:t>
            </a:r>
            <a:endParaRPr b="0" i="0" sz="18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e</a:t>
            </a:r>
            <a:endParaRPr b="0" i="0" sz="18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r</a:t>
            </a:r>
            <a:endParaRPr b="0" i="0" sz="18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g</a:t>
            </a:r>
            <a:endParaRPr b="0" i="0" sz="18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y</a:t>
            </a:r>
            <a:endParaRPr sz="1800">
              <a:solidFill>
                <a:srgbClr val="FFF2CC"/>
              </a:solidFill>
            </a:endParaRPr>
          </a:p>
        </p:txBody>
      </p:sp>
      <p:sp>
        <p:nvSpPr>
          <p:cNvPr id="352" name="Google Shape;352;p52"/>
          <p:cNvSpPr txBox="1"/>
          <p:nvPr/>
        </p:nvSpPr>
        <p:spPr>
          <a:xfrm>
            <a:off x="5617000" y="124300"/>
            <a:ext cx="29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/>
          <p:nvPr>
            <p:ph type="title"/>
          </p:nvPr>
        </p:nvSpPr>
        <p:spPr>
          <a:xfrm>
            <a:off x="447400" y="539075"/>
            <a:ext cx="8222100" cy="617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358" name="Google Shape;358;p53"/>
          <p:cNvSpPr txBox="1"/>
          <p:nvPr/>
        </p:nvSpPr>
        <p:spPr>
          <a:xfrm>
            <a:off x="339250" y="1811725"/>
            <a:ext cx="8163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 hours of nature: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https://www.nature.com/articles/s41598-019-44097-3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Yale: The Science of Well Being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https://www.coursera.org/learn/the-science-of-well-being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Your Theme (CGP Grey)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https://www.youtube.com/watch?v=NVGuFdX5guE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Gratitude (Kurzgesagt)​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https://www.youtube.com/watch?v=WPPPFqsECz0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Core Value Cards (W.R. Miller, J. C’de Baca, D.B. Matthews, P.L. Wilbourne UNM, 2001)​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https://motivationalinterviewing.org/sites/default/files/valuescardsort_0.pdf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9" name="Google Shape;359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03800" y="109700"/>
            <a:ext cx="960375" cy="14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39150" y="109700"/>
            <a:ext cx="960375" cy="146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74500" y="109700"/>
            <a:ext cx="960375" cy="148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09852" y="109700"/>
            <a:ext cx="992183" cy="14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77000" y="109700"/>
            <a:ext cx="1485302" cy="1485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>
            <p:ph type="title"/>
          </p:nvPr>
        </p:nvSpPr>
        <p:spPr>
          <a:xfrm>
            <a:off x="329400" y="468200"/>
            <a:ext cx="8222100" cy="65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burnout?</a:t>
            </a:r>
            <a:endParaRPr/>
          </a:p>
        </p:txBody>
      </p:sp>
      <p:sp>
        <p:nvSpPr>
          <p:cNvPr id="130" name="Google Shape;130;p27"/>
          <p:cNvSpPr txBox="1"/>
          <p:nvPr/>
        </p:nvSpPr>
        <p:spPr>
          <a:xfrm>
            <a:off x="1486050" y="1994975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25" y="1871875"/>
            <a:ext cx="465772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975" y="2300250"/>
            <a:ext cx="35528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7"/>
          <p:cNvSpPr txBox="1"/>
          <p:nvPr/>
        </p:nvSpPr>
        <p:spPr>
          <a:xfrm>
            <a:off x="179525" y="3158788"/>
            <a:ext cx="39084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ICD-11: </a:t>
            </a:r>
            <a:r>
              <a:rPr b="1" i="1" lang="en">
                <a:latin typeface="Roboto"/>
                <a:ea typeface="Roboto"/>
                <a:cs typeface="Roboto"/>
                <a:sym typeface="Roboto"/>
              </a:rPr>
              <a:t>workplace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burnout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975" y="3655550"/>
            <a:ext cx="744855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burnout?</a:t>
            </a:r>
            <a:endParaRPr/>
          </a:p>
        </p:txBody>
      </p:sp>
      <p:sp>
        <p:nvSpPr>
          <p:cNvPr id="140" name="Google Shape;140;p28"/>
          <p:cNvSpPr txBox="1"/>
          <p:nvPr>
            <p:ph idx="1" type="body"/>
          </p:nvPr>
        </p:nvSpPr>
        <p:spPr>
          <a:xfrm>
            <a:off x="1619937" y="2872825"/>
            <a:ext cx="2008200" cy="14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 imbalance of </a:t>
            </a:r>
            <a:r>
              <a:rPr b="1" lang="en" sz="1800">
                <a:solidFill>
                  <a:schemeClr val="dk1"/>
                </a:solidFill>
              </a:rPr>
              <a:t>Expectations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b="1" lang="en" sz="1800">
                <a:solidFill>
                  <a:schemeClr val="dk1"/>
                </a:solidFill>
              </a:rPr>
              <a:t>Environment</a:t>
            </a:r>
            <a:r>
              <a:rPr lang="en" sz="1800">
                <a:solidFill>
                  <a:schemeClr val="dk1"/>
                </a:solidFill>
              </a:rPr>
              <a:t>, and </a:t>
            </a:r>
            <a:r>
              <a:rPr b="1" lang="en" sz="1800">
                <a:solidFill>
                  <a:schemeClr val="dk1"/>
                </a:solidFill>
              </a:rPr>
              <a:t>Energy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41" name="Google Shape;141;p28"/>
          <p:cNvSpPr/>
          <p:nvPr/>
        </p:nvSpPr>
        <p:spPr>
          <a:xfrm>
            <a:off x="6006551" y="907450"/>
            <a:ext cx="1983300" cy="966600"/>
          </a:xfrm>
          <a:prstGeom prst="rect">
            <a:avLst/>
          </a:prstGeom>
          <a:solidFill>
            <a:srgbClr val="6AA84F"/>
          </a:solidFill>
          <a:ln cap="flat" cmpd="sng" w="12700">
            <a:solidFill>
              <a:srgbClr val="0B539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D9EAD3"/>
                </a:solidFill>
                <a:latin typeface="Arial"/>
                <a:ea typeface="Arial"/>
                <a:cs typeface="Arial"/>
                <a:sym typeface="Arial"/>
              </a:rPr>
              <a:t>Expectations</a:t>
            </a:r>
            <a:endParaRPr>
              <a:solidFill>
                <a:srgbClr val="D9EAD3"/>
              </a:solidFill>
            </a:endParaRPr>
          </a:p>
        </p:txBody>
      </p:sp>
      <p:sp>
        <p:nvSpPr>
          <p:cNvPr id="142" name="Google Shape;142;p28"/>
          <p:cNvSpPr/>
          <p:nvPr/>
        </p:nvSpPr>
        <p:spPr>
          <a:xfrm>
            <a:off x="6006551" y="4011863"/>
            <a:ext cx="2008200" cy="943500"/>
          </a:xfrm>
          <a:prstGeom prst="rect">
            <a:avLst/>
          </a:prstGeom>
          <a:solidFill>
            <a:srgbClr val="A64D79"/>
          </a:solidFill>
          <a:ln cap="flat" cmpd="sng" w="12700">
            <a:solidFill>
              <a:srgbClr val="351C7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D1DC"/>
                </a:solidFill>
              </a:rPr>
              <a:t>Environment</a:t>
            </a:r>
            <a:endParaRPr>
              <a:solidFill>
                <a:srgbClr val="EAD1DC"/>
              </a:solidFill>
            </a:endParaRPr>
          </a:p>
        </p:txBody>
      </p:sp>
      <p:sp>
        <p:nvSpPr>
          <p:cNvPr id="143" name="Google Shape;143;p28"/>
          <p:cNvSpPr/>
          <p:nvPr/>
        </p:nvSpPr>
        <p:spPr>
          <a:xfrm>
            <a:off x="6545159" y="1584018"/>
            <a:ext cx="912300" cy="27543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12700">
            <a:solidFill>
              <a:srgbClr val="351C7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8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n</a:t>
            </a:r>
            <a:endParaRPr b="0" i="0" sz="18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e</a:t>
            </a:r>
            <a:endParaRPr b="0" i="0" sz="18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r</a:t>
            </a:r>
            <a:endParaRPr b="0" i="0" sz="18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g</a:t>
            </a:r>
            <a:endParaRPr b="0" i="0" sz="18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y</a:t>
            </a:r>
            <a:endParaRPr sz="18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Environment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9" name="Google Shape;149;p29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 perceived by you</a:t>
            </a:r>
            <a:endParaRPr sz="2400"/>
          </a:p>
        </p:txBody>
      </p:sp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632" y="1390414"/>
            <a:ext cx="4200325" cy="236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BUG:</a:t>
            </a:r>
            <a:endParaRPr/>
          </a:p>
        </p:txBody>
      </p:sp>
      <p:sp>
        <p:nvSpPr>
          <p:cNvPr id="156" name="Google Shape;156;p30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just… AHHH!</a:t>
            </a:r>
            <a:endParaRPr/>
          </a:p>
        </p:txBody>
      </p:sp>
      <p:pic>
        <p:nvPicPr>
          <p:cNvPr id="157" name="Google Shape;1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837" y="242700"/>
            <a:ext cx="3598324" cy="2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447400" y="539075"/>
            <a:ext cx="8222100" cy="61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 Matter</a:t>
            </a:r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725" y="386025"/>
            <a:ext cx="2603916" cy="36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/>
        </p:nvSpPr>
        <p:spPr>
          <a:xfrm>
            <a:off x="6242825" y="4105300"/>
            <a:ext cx="219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On the nose…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Initial taste…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Finish…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5" name="Google Shape;16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00" y="2083175"/>
            <a:ext cx="3594890" cy="202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 txBox="1"/>
          <p:nvPr/>
        </p:nvSpPr>
        <p:spPr>
          <a:xfrm>
            <a:off x="1472475" y="4151350"/>
            <a:ext cx="390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Grain…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Porous…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Aged…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447400" y="539075"/>
            <a:ext cx="8222100" cy="61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you doing?</a:t>
            </a:r>
            <a:endParaRPr/>
          </a:p>
        </p:txBody>
      </p:sp>
      <p:sp>
        <p:nvSpPr>
          <p:cNvPr id="172" name="Google Shape;172;p32"/>
          <p:cNvSpPr txBox="1"/>
          <p:nvPr/>
        </p:nvSpPr>
        <p:spPr>
          <a:xfrm>
            <a:off x="3917200" y="3236725"/>
            <a:ext cx="12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Good.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447400" y="539075"/>
            <a:ext cx="8222100" cy="617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Mood Meter</a:t>
            </a:r>
            <a:endParaRPr/>
          </a:p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33700"/>
            <a:ext cx="1457325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/>
          <p:nvPr/>
        </p:nvSpPr>
        <p:spPr>
          <a:xfrm>
            <a:off x="2700675" y="1323200"/>
            <a:ext cx="2999400" cy="15402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3"/>
          <p:cNvSpPr/>
          <p:nvPr/>
        </p:nvSpPr>
        <p:spPr>
          <a:xfrm>
            <a:off x="2700675" y="2863400"/>
            <a:ext cx="2999400" cy="1540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3"/>
          <p:cNvSpPr/>
          <p:nvPr/>
        </p:nvSpPr>
        <p:spPr>
          <a:xfrm>
            <a:off x="5700075" y="2863400"/>
            <a:ext cx="2999400" cy="15402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3"/>
          <p:cNvSpPr/>
          <p:nvPr/>
        </p:nvSpPr>
        <p:spPr>
          <a:xfrm>
            <a:off x="5700075" y="1323200"/>
            <a:ext cx="2999400" cy="1540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3"/>
          <p:cNvSpPr txBox="1"/>
          <p:nvPr/>
        </p:nvSpPr>
        <p:spPr>
          <a:xfrm rot="-5400000">
            <a:off x="1632900" y="2671800"/>
            <a:ext cx="89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Energy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33"/>
          <p:cNvSpPr txBox="1"/>
          <p:nvPr/>
        </p:nvSpPr>
        <p:spPr>
          <a:xfrm rot="-5400000">
            <a:off x="2023050" y="2200550"/>
            <a:ext cx="943200" cy="369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High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33"/>
          <p:cNvSpPr txBox="1"/>
          <p:nvPr/>
        </p:nvSpPr>
        <p:spPr>
          <a:xfrm rot="-5400000">
            <a:off x="1721250" y="3445550"/>
            <a:ext cx="154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Low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33"/>
          <p:cNvSpPr txBox="1"/>
          <p:nvPr/>
        </p:nvSpPr>
        <p:spPr>
          <a:xfrm>
            <a:off x="2700675" y="4743300"/>
            <a:ext cx="599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Feelings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3"/>
          <p:cNvSpPr txBox="1"/>
          <p:nvPr/>
        </p:nvSpPr>
        <p:spPr>
          <a:xfrm>
            <a:off x="2700675" y="4403600"/>
            <a:ext cx="299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Unpleasant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5700075" y="4403600"/>
            <a:ext cx="299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Pleasant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3"/>
          <p:cNvSpPr/>
          <p:nvPr/>
        </p:nvSpPr>
        <p:spPr>
          <a:xfrm>
            <a:off x="2700675" y="1323200"/>
            <a:ext cx="793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Enraged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90" name="Google Shape;190;p33"/>
          <p:cNvSpPr/>
          <p:nvPr/>
        </p:nvSpPr>
        <p:spPr>
          <a:xfrm>
            <a:off x="3356424" y="1940825"/>
            <a:ext cx="104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Frightened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91" name="Google Shape;191;p33"/>
          <p:cNvSpPr/>
          <p:nvPr/>
        </p:nvSpPr>
        <p:spPr>
          <a:xfrm>
            <a:off x="2679300" y="1633700"/>
            <a:ext cx="590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Livid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92" name="Google Shape;192;p33"/>
          <p:cNvSpPr/>
          <p:nvPr/>
        </p:nvSpPr>
        <p:spPr>
          <a:xfrm>
            <a:off x="4495575" y="1633675"/>
            <a:ext cx="793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Tense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93" name="Google Shape;193;p33"/>
          <p:cNvSpPr/>
          <p:nvPr/>
        </p:nvSpPr>
        <p:spPr>
          <a:xfrm>
            <a:off x="3894505" y="3491000"/>
            <a:ext cx="793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Lonely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94" name="Google Shape;194;p33"/>
          <p:cNvSpPr/>
          <p:nvPr/>
        </p:nvSpPr>
        <p:spPr>
          <a:xfrm>
            <a:off x="2694750" y="3188500"/>
            <a:ext cx="1210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Pessimistic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95" name="Google Shape;195;p33"/>
          <p:cNvSpPr/>
          <p:nvPr/>
        </p:nvSpPr>
        <p:spPr>
          <a:xfrm>
            <a:off x="5721450" y="1323200"/>
            <a:ext cx="983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Surprised</a:t>
            </a:r>
            <a:endParaRPr b="1" sz="1200"/>
          </a:p>
        </p:txBody>
      </p:sp>
      <p:sp>
        <p:nvSpPr>
          <p:cNvPr id="196" name="Google Shape;196;p33"/>
          <p:cNvSpPr/>
          <p:nvPr/>
        </p:nvSpPr>
        <p:spPr>
          <a:xfrm>
            <a:off x="7517525" y="1940825"/>
            <a:ext cx="983700" cy="285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Optimistic</a:t>
            </a:r>
            <a:endParaRPr b="1" sz="1200"/>
          </a:p>
        </p:txBody>
      </p:sp>
      <p:sp>
        <p:nvSpPr>
          <p:cNvPr id="197" name="Google Shape;197;p33"/>
          <p:cNvSpPr/>
          <p:nvPr/>
        </p:nvSpPr>
        <p:spPr>
          <a:xfrm>
            <a:off x="7528188" y="4123238"/>
            <a:ext cx="590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Cozy</a:t>
            </a:r>
            <a:endParaRPr b="1" sz="1200"/>
          </a:p>
        </p:txBody>
      </p:sp>
      <p:sp>
        <p:nvSpPr>
          <p:cNvPr id="198" name="Google Shape;198;p33"/>
          <p:cNvSpPr/>
          <p:nvPr/>
        </p:nvSpPr>
        <p:spPr>
          <a:xfrm>
            <a:off x="6330788" y="3495638"/>
            <a:ext cx="590400" cy="2850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Chill</a:t>
            </a:r>
            <a:endParaRPr b="1" sz="1200"/>
          </a:p>
        </p:txBody>
      </p:sp>
      <p:sp>
        <p:nvSpPr>
          <p:cNvPr id="199" name="Google Shape;199;p33"/>
          <p:cNvSpPr/>
          <p:nvPr/>
        </p:nvSpPr>
        <p:spPr>
          <a:xfrm>
            <a:off x="5721450" y="3188488"/>
            <a:ext cx="590400" cy="2850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Calm</a:t>
            </a:r>
            <a:endParaRPr b="1"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351C75"/>
      </a:dk1>
      <a:lt1>
        <a:srgbClr val="EFEFEF"/>
      </a:lt1>
      <a:dk2>
        <a:srgbClr val="424242"/>
      </a:dk2>
      <a:lt2>
        <a:srgbClr val="737373"/>
      </a:lt2>
      <a:accent1>
        <a:srgbClr val="D9D2E9"/>
      </a:accent1>
      <a:accent2>
        <a:srgbClr val="0F9D58"/>
      </a:accent2>
      <a:accent3>
        <a:srgbClr val="E69138"/>
      </a:accent3>
      <a:accent4>
        <a:srgbClr val="F3F3F3"/>
      </a:accent4>
      <a:accent5>
        <a:srgbClr val="E69138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351C75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351C75"/>
      </a:accent2>
      <a:accent3>
        <a:srgbClr val="351C75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